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Syne"/>
      <p:regular r:id="rId12"/>
    </p:embeddedFont>
    <p:embeddedFont>
      <p:font typeface="Syne"/>
      <p:regular r:id="rId13"/>
    </p:embeddedFont>
    <p:embeddedFont>
      <p:font typeface="Arimo"/>
      <p:regular r:id="rId14"/>
    </p:embeddedFont>
    <p:embeddedFont>
      <p:font typeface="Arimo"/>
      <p:regular r:id="rId15"/>
    </p:embeddedFont>
    <p:embeddedFont>
      <p:font typeface="Arimo"/>
      <p:regular r:id="rId16"/>
    </p:embeddedFont>
    <p:embeddedFont>
      <p:font typeface="Arimo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5-1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slideLayout" Target="../slideLayouts/slideLayout6.xml"/><Relationship Id="rId10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57588"/>
            <a:ext cx="7468553" cy="352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 Deployable Multimodal Framework for Automated Counterfeit Medicine Detection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55366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Presented by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Rafiur Rahman Mashrafi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618886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ID: 2221971042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47246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Problem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272207"/>
            <a:ext cx="690574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Counterfeit Medicines: A Global Health Crisis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598312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Fake drugs threaten lives across developing nations and developed markets alike—current detection fails consumers and pharmacists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52124" y="1250871"/>
            <a:ext cx="11126033" cy="1007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Challenge: Inadequate Detection &amp; Our Innovative Solution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1752124" y="2564963"/>
            <a:ext cx="3270409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Current Detection Challenges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1752124" y="2939415"/>
            <a:ext cx="6508433" cy="470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Counterfeit medicines are a global health crisis, especially in developing regions like Bangladesh and India, and even affecting developed nations like the USA.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752124" y="3519964"/>
            <a:ext cx="6508433" cy="23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Current detection methods are inaccessible or inadequate: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1752124" y="3865364"/>
            <a:ext cx="6508433" cy="11757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Lab testing (expensive, slow, requires experts)</a:t>
            </a:r>
            <a:endParaRPr lang="en-US" sz="1300" dirty="0"/>
          </a:p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Blockchain-only systems (verify supply chain but cannot detect visual counterfeits like fake packaging with cloned QR codes)</a:t>
            </a:r>
            <a:endParaRPr lang="en-US" sz="1300" dirty="0"/>
          </a:p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Pure image-based AI (lacks text/serial number verification, vulnerable to sophisticated fakes).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1752124" y="5151397"/>
            <a:ext cx="6508433" cy="470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American counterfeit drugs often involve falsified prescription opioids (e.g., fentanyl-laced pills) that evade traditional detection.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752124" y="5731946"/>
            <a:ext cx="6508433" cy="470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Existing AI solutions rely on small, synthetic, or private datasets, limiting real-world applicability.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752124" y="6312495"/>
            <a:ext cx="6508433" cy="470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There is a lack of integrated, multimodal, and deployable systems for real-time verification by consumers and pharmacists across different regulatory environments.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8562737" y="2442448"/>
            <a:ext cx="4446270" cy="4536281"/>
          </a:xfrm>
          <a:prstGeom prst="roundRect">
            <a:avLst>
              <a:gd name="adj" fmla="val 578"/>
            </a:avLst>
          </a:prstGeom>
          <a:solidFill>
            <a:srgbClr val="5E98F1"/>
          </a:solidFill>
          <a:ln/>
        </p:spPr>
      </p:sp>
      <p:sp>
        <p:nvSpPr>
          <p:cNvPr id="11" name="Text 9"/>
          <p:cNvSpPr/>
          <p:nvPr/>
        </p:nvSpPr>
        <p:spPr>
          <a:xfrm>
            <a:off x="8733949" y="2564963"/>
            <a:ext cx="2015490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Our Goal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8733949" y="2939415"/>
            <a:ext cx="4103846" cy="1410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develop a low-cost, multimodal, AI-driven mobile system that detects counterfeit medicines by fusing computer vision, OCR, and lightweight verification using smartphone images and textual data—validated on real-world medicine samples from low-resource regions.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732" y="1295757"/>
            <a:ext cx="13200936" cy="1201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Related Works - Existing Approaches &amp; Their Limitations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14732" y="2845475"/>
            <a:ext cx="13200936" cy="2727484"/>
          </a:xfrm>
          <a:prstGeom prst="roundRect">
            <a:avLst>
              <a:gd name="adj" fmla="val 112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22352" y="2853095"/>
            <a:ext cx="13185696" cy="8293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26663" y="2965133"/>
            <a:ext cx="4862036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CNN-Based Image Classification (Irhebhude et al. 2024, Thomson &amp; Varuna 2025)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204704" y="2965133"/>
            <a:ext cx="749915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to visual features; private datasets; no text or context analysis.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22352" y="3682484"/>
            <a:ext cx="13185696" cy="5267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26663" y="3794522"/>
            <a:ext cx="48620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Multimodal LLMs (Zakaria et al. 2024)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04704" y="3794522"/>
            <a:ext cx="749915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 accuracy (~74%), needs reference images, not robust in poor conditions.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22352" y="4209217"/>
            <a:ext cx="13185696" cy="8293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26663" y="4321254"/>
            <a:ext cx="4862036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Blockchain-Only Systems (Sanghi et al. 2021, Islam 2022)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204704" y="4321254"/>
            <a:ext cx="749915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 AI detection; assumes stakeholder cooperation; scalability issues.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2352" y="5038606"/>
            <a:ext cx="13185696" cy="52673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26663" y="5150644"/>
            <a:ext cx="48620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Hybrid AI + Analytical Methods (Alsallal et al. 2018)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04704" y="5150644"/>
            <a:ext cx="749915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Small datasets; not real-time; requires special hardware (XRF).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4732" y="5768935"/>
            <a:ext cx="13200936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Research Gap Identified:</a:t>
            </a:r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No system combines computer vision + OCR + blockchain + real-time deployment.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14732" y="6267569"/>
            <a:ext cx="13200936" cy="6054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public, diverse, real-world datasets.</a:t>
            </a:r>
            <a:endParaRPr lang="en-US" sz="1600" dirty="0"/>
          </a:p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explainability and robustness testing in varied environments.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14155" y="1218843"/>
            <a:ext cx="11002089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Proposed Work Plan (4-Phase, 4-Month Capstone Timeline)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14155" y="2476381"/>
            <a:ext cx="169307" cy="16930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814155" y="2720102"/>
            <a:ext cx="5441037" cy="2286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5" name="Text 2"/>
          <p:cNvSpPr/>
          <p:nvPr/>
        </p:nvSpPr>
        <p:spPr>
          <a:xfrm>
            <a:off x="1814155" y="2850475"/>
            <a:ext cx="5441037" cy="498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1: Dataset Curation &amp; Preprocessing (Weeks 1–4)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814155" y="3420547"/>
            <a:ext cx="5441037" cy="138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Collect 5,000+ images of common medicines (genuine + verified counterfeits)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Annotate with labels: logos, text regions, batch numbers, expiry dates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Augment data with synthetic variations to simulate real-world conditions.</a:t>
            </a:r>
            <a:endParaRPr lang="en-US" sz="13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75088" y="2476381"/>
            <a:ext cx="169307" cy="169307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7375088" y="2720102"/>
            <a:ext cx="5441156" cy="2286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9" name="Text 5"/>
          <p:cNvSpPr/>
          <p:nvPr/>
        </p:nvSpPr>
        <p:spPr>
          <a:xfrm>
            <a:off x="7375088" y="2850475"/>
            <a:ext cx="5441156" cy="498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2: Multimodal Model Development (Weeks 5–10)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7375088" y="3420547"/>
            <a:ext cx="5441156" cy="925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Train YOLOv8n for logo &amp; packaging detection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EasyOCR for text extraction (serial numbers, expiry)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Build fusion logic combining visual + text confidence scores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Incorporate explainability (Grad-CAM) for model transparency.</a:t>
            </a:r>
            <a:endParaRPr lang="en-US" sz="13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14155" y="4951675"/>
            <a:ext cx="169307" cy="169307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1814155" y="5195396"/>
            <a:ext cx="5441037" cy="2286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3" name="Text 8"/>
          <p:cNvSpPr/>
          <p:nvPr/>
        </p:nvSpPr>
        <p:spPr>
          <a:xfrm>
            <a:off x="1814155" y="5325769"/>
            <a:ext cx="531328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3: Mobile System Integration (Weeks 11–14)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1814155" y="5646762"/>
            <a:ext cx="5441037" cy="69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 Android app prototype (React Native / Flutter)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Test under varied conditions: poor lighting, blur, damaged packaging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Compare with baselines: pure CV vs. pure OCR vs. fused approach.</a:t>
            </a:r>
            <a:endParaRPr lang="en-US" sz="13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375088" y="4951675"/>
            <a:ext cx="169307" cy="169307"/>
          </a:xfrm>
          <a:prstGeom prst="rect">
            <a:avLst/>
          </a:prstGeom>
        </p:spPr>
      </p:pic>
      <p:sp>
        <p:nvSpPr>
          <p:cNvPr id="16" name="Shape 10"/>
          <p:cNvSpPr/>
          <p:nvPr/>
        </p:nvSpPr>
        <p:spPr>
          <a:xfrm>
            <a:off x="7375088" y="5195396"/>
            <a:ext cx="5441156" cy="2286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7" name="Text 11"/>
          <p:cNvSpPr/>
          <p:nvPr/>
        </p:nvSpPr>
        <p:spPr>
          <a:xfrm>
            <a:off x="7375088" y="5325769"/>
            <a:ext cx="5441156" cy="498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Phase 4: Evaluation &amp; Deployment Readiness (Weeks 15–16)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7375088" y="5895841"/>
            <a:ext cx="5441156" cy="69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Evaluate using Accuracy, Precision, Recall, F1, Inference Time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Conduct user study with local pharmacists for real-world feedback</a:t>
            </a:r>
            <a:endParaRPr lang="en-US" sz="1300" dirty="0"/>
          </a:p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3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Prepare final report, presentation, and demo video.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2026-02-06T16:58:46Z</dcterms:created>
  <dcterms:modified xsi:type="dcterms:W3CDTF">2026-02-06T16:58:46Z</dcterms:modified>
</cp:coreProperties>
</file>